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59" d="100"/>
          <a:sy n="59" d="100"/>
        </p:scale>
        <p:origin x="102"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1940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614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037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8170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3605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9997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446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0038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856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002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6805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640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67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03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8997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041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10/3/2019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567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10/3/2019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627594933"/>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88" r:id="rId6"/>
    <p:sldLayoutId id="2147483689" r:id="rId7"/>
    <p:sldLayoutId id="2147483690" r:id="rId8"/>
    <p:sldLayoutId id="2147483691" r:id="rId9"/>
    <p:sldLayoutId id="2147483692" r:id="rId10"/>
    <p:sldLayoutId id="2147483699" r:id="rId11"/>
    <p:sldLayoutId id="2147483693" r:id="rId12"/>
    <p:sldLayoutId id="2147483694" r:id="rId13"/>
    <p:sldLayoutId id="2147483695" r:id="rId14"/>
    <p:sldLayoutId id="2147483696" r:id="rId15"/>
    <p:sldLayoutId id="2147483697" r:id="rId16"/>
    <p:sldLayoutId id="2147483698"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3A27AB-FA6C-463F-BD76-662239231218}"/>
              </a:ext>
            </a:extLst>
          </p:cNvPr>
          <p:cNvPicPr>
            <a:picLocks noChangeAspect="1"/>
          </p:cNvPicPr>
          <p:nvPr/>
        </p:nvPicPr>
        <p:blipFill rotWithShape="1">
          <a:blip r:embed="rId3"/>
          <a:srcRect t="25000"/>
          <a:stretch/>
        </p:blipFill>
        <p:spPr>
          <a:xfrm>
            <a:off x="20" y="10"/>
            <a:ext cx="12191981" cy="6857990"/>
          </a:xfrm>
          <a:prstGeom prst="rect">
            <a:avLst/>
          </a:prstGeom>
        </p:spPr>
      </p:pic>
      <p:sp useBgFill="1">
        <p:nvSpPr>
          <p:cNvPr id="9"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3A66F8A-E1F6-4A08-B69D-D12CF68B1BB8}"/>
              </a:ext>
            </a:extLst>
          </p:cNvPr>
          <p:cNvSpPr>
            <a:spLocks noGrp="1"/>
          </p:cNvSpPr>
          <p:nvPr>
            <p:ph type="ctrTitle"/>
          </p:nvPr>
        </p:nvSpPr>
        <p:spPr>
          <a:xfrm>
            <a:off x="1316965" y="1673524"/>
            <a:ext cx="3485073" cy="2420504"/>
          </a:xfrm>
        </p:spPr>
        <p:txBody>
          <a:bodyPr>
            <a:normAutofit/>
          </a:bodyPr>
          <a:lstStyle/>
          <a:p>
            <a:pPr algn="l"/>
            <a:r>
              <a:rPr lang="en-US" b="1" dirty="0"/>
              <a:t>Review</a:t>
            </a:r>
          </a:p>
        </p:txBody>
      </p:sp>
      <p:sp>
        <p:nvSpPr>
          <p:cNvPr id="3" name="Subtitle 2">
            <a:extLst>
              <a:ext uri="{FF2B5EF4-FFF2-40B4-BE49-F238E27FC236}">
                <a16:creationId xmlns:a16="http://schemas.microsoft.com/office/drawing/2014/main" id="{400662B5-A853-4621-B35B-C7218EB791E9}"/>
              </a:ext>
            </a:extLst>
          </p:cNvPr>
          <p:cNvSpPr>
            <a:spLocks noGrp="1"/>
          </p:cNvSpPr>
          <p:nvPr>
            <p:ph type="subTitle" idx="1"/>
          </p:nvPr>
        </p:nvSpPr>
        <p:spPr>
          <a:xfrm>
            <a:off x="1316963" y="4157933"/>
            <a:ext cx="3485072" cy="1026544"/>
          </a:xfrm>
        </p:spPr>
        <p:txBody>
          <a:bodyPr>
            <a:noAutofit/>
          </a:bodyPr>
          <a:lstStyle/>
          <a:p>
            <a:pPr algn="l"/>
            <a:r>
              <a:rPr lang="en-US" sz="3500" dirty="0">
                <a:solidFill>
                  <a:srgbClr val="D7A121"/>
                </a:solidFill>
              </a:rPr>
              <a:t>Logic &amp; Emotion</a:t>
            </a:r>
          </a:p>
        </p:txBody>
      </p:sp>
    </p:spTree>
    <p:extLst>
      <p:ext uri="{BB962C8B-B14F-4D97-AF65-F5344CB8AC3E}">
        <p14:creationId xmlns:p14="http://schemas.microsoft.com/office/powerpoint/2010/main" val="161952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525BA9-A43C-4507-B537-1C1FE195F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FD794E-584A-4E6D-9325-2FCF354F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518220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3863AD-F582-4E34-9459-372ECD5E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8205" y="0"/>
            <a:ext cx="965188"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TextBox 3">
            <a:extLst>
              <a:ext uri="{FF2B5EF4-FFF2-40B4-BE49-F238E27FC236}">
                <a16:creationId xmlns:a16="http://schemas.microsoft.com/office/drawing/2014/main" id="{4E2A4B54-59E3-4C86-A5A2-64E64E7DE45F}"/>
              </a:ext>
            </a:extLst>
          </p:cNvPr>
          <p:cNvSpPr txBox="1"/>
          <p:nvPr/>
        </p:nvSpPr>
        <p:spPr>
          <a:xfrm>
            <a:off x="468923" y="539262"/>
            <a:ext cx="5182206" cy="5632311"/>
          </a:xfrm>
          <a:prstGeom prst="rect">
            <a:avLst/>
          </a:prstGeom>
          <a:noFill/>
        </p:spPr>
        <p:txBody>
          <a:bodyPr wrap="square" rtlCol="0">
            <a:spAutoFit/>
          </a:bodyPr>
          <a:lstStyle/>
          <a:p>
            <a:r>
              <a:rPr lang="en-US" sz="3600" b="1" dirty="0"/>
              <a:t>CONTEXT:</a:t>
            </a:r>
          </a:p>
          <a:p>
            <a:r>
              <a:rPr lang="en-US" sz="3600" b="1" dirty="0"/>
              <a:t>Greta Thunberg is a 16-year old student from Sweden who began school “strikes” to protest inaction regarding climate change.  In September 2019, she spoke to Congress about this very issue</a:t>
            </a:r>
            <a:r>
              <a:rPr lang="en-US" dirty="0"/>
              <a:t>.</a:t>
            </a:r>
          </a:p>
        </p:txBody>
      </p:sp>
      <p:pic>
        <p:nvPicPr>
          <p:cNvPr id="6" name="Picture 5" descr="A person posing for the camera&#10;&#10;Description automatically generated">
            <a:extLst>
              <a:ext uri="{FF2B5EF4-FFF2-40B4-BE49-F238E27FC236}">
                <a16:creationId xmlns:a16="http://schemas.microsoft.com/office/drawing/2014/main" id="{5338D8A9-DF80-487D-9A4F-E5B45EC78E67}"/>
              </a:ext>
            </a:extLst>
          </p:cNvPr>
          <p:cNvPicPr>
            <a:picLocks noChangeAspect="1"/>
          </p:cNvPicPr>
          <p:nvPr/>
        </p:nvPicPr>
        <p:blipFill rotWithShape="1">
          <a:blip r:embed="rId3">
            <a:extLst>
              <a:ext uri="{28A0092B-C50C-407E-A947-70E740481C1C}">
                <a14:useLocalDpi xmlns:a14="http://schemas.microsoft.com/office/drawing/2010/main" val="0"/>
              </a:ext>
            </a:extLst>
          </a:blip>
          <a:srcRect l="25609" r="13884"/>
          <a:stretch/>
        </p:blipFill>
        <p:spPr>
          <a:xfrm>
            <a:off x="6500117" y="949569"/>
            <a:ext cx="4373971" cy="4958862"/>
          </a:xfrm>
          <a:prstGeom prst="rect">
            <a:avLst/>
          </a:prstGeom>
        </p:spPr>
      </p:pic>
    </p:spTree>
    <p:extLst>
      <p:ext uri="{BB962C8B-B14F-4D97-AF65-F5344CB8AC3E}">
        <p14:creationId xmlns:p14="http://schemas.microsoft.com/office/powerpoint/2010/main" val="393857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C2BEF-84DC-43C0-9ED7-441FDB602D2F}"/>
              </a:ext>
            </a:extLst>
          </p:cNvPr>
          <p:cNvSpPr>
            <a:spLocks noGrp="1"/>
          </p:cNvSpPr>
          <p:nvPr>
            <p:ph type="title"/>
          </p:nvPr>
        </p:nvSpPr>
        <p:spPr>
          <a:xfrm>
            <a:off x="228600" y="1078264"/>
            <a:ext cx="4343400" cy="4701473"/>
          </a:xfrm>
        </p:spPr>
        <p:txBody>
          <a:bodyPr>
            <a:normAutofit fontScale="90000"/>
          </a:bodyPr>
          <a:lstStyle/>
          <a:p>
            <a:pPr algn="l"/>
            <a:r>
              <a:rPr lang="en-US" sz="4400" b="1" dirty="0">
                <a:solidFill>
                  <a:srgbClr val="FFFFFF"/>
                </a:solidFill>
                <a:sym typeface="Wingdings" panose="05000000000000000000" pitchFamily="2" charset="2"/>
              </a:rPr>
              <a:t> </a:t>
            </a:r>
            <a:r>
              <a:rPr lang="en-US" sz="4400" b="1" dirty="0">
                <a:solidFill>
                  <a:srgbClr val="FFFFFF"/>
                </a:solidFill>
              </a:rPr>
              <a:t>Where’s the logos (logic, reasons, facts, stats)?</a:t>
            </a:r>
            <a:br>
              <a:rPr lang="en-US" sz="4400" b="1" dirty="0">
                <a:solidFill>
                  <a:srgbClr val="FFFFFF"/>
                </a:solidFill>
              </a:rPr>
            </a:br>
            <a:br>
              <a:rPr lang="en-US" sz="4400" b="1" dirty="0">
                <a:solidFill>
                  <a:srgbClr val="FFFFFF"/>
                </a:solidFill>
              </a:rPr>
            </a:br>
            <a:r>
              <a:rPr lang="en-US" sz="4400" b="1" dirty="0">
                <a:solidFill>
                  <a:srgbClr val="FFFFFF"/>
                </a:solidFill>
                <a:sym typeface="Wingdings" panose="05000000000000000000" pitchFamily="2" charset="2"/>
              </a:rPr>
              <a:t> </a:t>
            </a:r>
            <a:r>
              <a:rPr lang="en-US" sz="4400" b="1" dirty="0">
                <a:solidFill>
                  <a:srgbClr val="FFFFFF"/>
                </a:solidFill>
              </a:rPr>
              <a:t>Why is she bringing it up?</a:t>
            </a:r>
          </a:p>
        </p:txBody>
      </p:sp>
      <p:sp>
        <p:nvSpPr>
          <p:cNvPr id="6" name="TextBox 5">
            <a:extLst>
              <a:ext uri="{FF2B5EF4-FFF2-40B4-BE49-F238E27FC236}">
                <a16:creationId xmlns:a16="http://schemas.microsoft.com/office/drawing/2014/main" id="{06887EAE-31E6-46DC-B5BB-1081DF0D14D8}"/>
              </a:ext>
            </a:extLst>
          </p:cNvPr>
          <p:cNvSpPr txBox="1"/>
          <p:nvPr/>
        </p:nvSpPr>
        <p:spPr>
          <a:xfrm>
            <a:off x="4923692" y="422031"/>
            <a:ext cx="6916616" cy="4801314"/>
          </a:xfrm>
          <a:prstGeom prst="rect">
            <a:avLst/>
          </a:prstGeom>
          <a:noFill/>
        </p:spPr>
        <p:txBody>
          <a:bodyPr wrap="square" rtlCol="0">
            <a:spAutoFit/>
          </a:bodyPr>
          <a:lstStyle/>
          <a:p>
            <a:r>
              <a:rPr lang="en-US" sz="3200" dirty="0"/>
              <a:t>Some of you may have heard that we have 12 years as from 1 January 2018 to cut our emissions of carbon dioxide in half. But I guess that hardly any of you have heard that there is a 50 per cent chance of staying below a 1.5 degree Celsius of global temperature rise above pre-industrial levels. Fifty per cent chance.</a:t>
            </a:r>
          </a:p>
          <a:p>
            <a:endParaRPr lang="en-US" dirty="0"/>
          </a:p>
        </p:txBody>
      </p:sp>
    </p:spTree>
    <p:extLst>
      <p:ext uri="{BB962C8B-B14F-4D97-AF65-F5344CB8AC3E}">
        <p14:creationId xmlns:p14="http://schemas.microsoft.com/office/powerpoint/2010/main" val="123500859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06CA8-F6F6-4C8E-AAC5-75DE432DFBD0}"/>
              </a:ext>
            </a:extLst>
          </p:cNvPr>
          <p:cNvSpPr>
            <a:spLocks noGrp="1"/>
          </p:cNvSpPr>
          <p:nvPr>
            <p:ph type="title"/>
          </p:nvPr>
        </p:nvSpPr>
        <p:spPr>
          <a:xfrm>
            <a:off x="375137" y="1078264"/>
            <a:ext cx="4049905" cy="4701473"/>
          </a:xfrm>
        </p:spPr>
        <p:txBody>
          <a:bodyPr>
            <a:normAutofit fontScale="90000"/>
          </a:bodyPr>
          <a:lstStyle/>
          <a:p>
            <a:pPr algn="l"/>
            <a:r>
              <a:rPr lang="en-US" sz="4400" b="1" dirty="0">
                <a:solidFill>
                  <a:srgbClr val="FFFFFF"/>
                </a:solidFill>
                <a:sym typeface="Wingdings" panose="05000000000000000000" pitchFamily="2" charset="2"/>
              </a:rPr>
              <a:t>  </a:t>
            </a:r>
            <a:r>
              <a:rPr lang="en-US" sz="4400" b="1" dirty="0">
                <a:solidFill>
                  <a:srgbClr val="FFFFFF"/>
                </a:solidFill>
              </a:rPr>
              <a:t>Where is the pathos, the emotion?</a:t>
            </a:r>
            <a:br>
              <a:rPr lang="en-US" sz="4400" dirty="0">
                <a:solidFill>
                  <a:srgbClr val="FFFFFF"/>
                </a:solidFill>
              </a:rPr>
            </a:br>
            <a:br>
              <a:rPr lang="en-US" sz="4400" dirty="0">
                <a:solidFill>
                  <a:srgbClr val="FFFFFF"/>
                </a:solidFill>
              </a:rPr>
            </a:br>
            <a:r>
              <a:rPr lang="en-US" sz="4400" b="1" dirty="0">
                <a:solidFill>
                  <a:srgbClr val="FFFFFF"/>
                </a:solidFill>
                <a:sym typeface="Wingdings" panose="05000000000000000000" pitchFamily="2" charset="2"/>
              </a:rPr>
              <a:t>  </a:t>
            </a:r>
            <a:r>
              <a:rPr lang="en-US" sz="4400" b="1" dirty="0">
                <a:solidFill>
                  <a:srgbClr val="FFFFFF"/>
                </a:solidFill>
              </a:rPr>
              <a:t>What emotion is she appealing to?</a:t>
            </a:r>
          </a:p>
        </p:txBody>
      </p:sp>
      <p:sp>
        <p:nvSpPr>
          <p:cNvPr id="4" name="TextBox 3">
            <a:extLst>
              <a:ext uri="{FF2B5EF4-FFF2-40B4-BE49-F238E27FC236}">
                <a16:creationId xmlns:a16="http://schemas.microsoft.com/office/drawing/2014/main" id="{4A17316D-6667-4A83-B15B-923E6C099F16}"/>
              </a:ext>
            </a:extLst>
          </p:cNvPr>
          <p:cNvSpPr txBox="1"/>
          <p:nvPr/>
        </p:nvSpPr>
        <p:spPr>
          <a:xfrm>
            <a:off x="4970585" y="281354"/>
            <a:ext cx="6846277" cy="5632311"/>
          </a:xfrm>
          <a:prstGeom prst="rect">
            <a:avLst/>
          </a:prstGeom>
          <a:noFill/>
        </p:spPr>
        <p:txBody>
          <a:bodyPr wrap="square" rtlCol="0">
            <a:spAutoFit/>
          </a:bodyPr>
          <a:lstStyle/>
          <a:p>
            <a:r>
              <a:rPr lang="en-US" sz="3600" dirty="0"/>
              <a:t>So a 50 per cent chance – a statistical flip of a coin – will most definitely not be enough. That would be impossible to morally defend. Would anyone of you step onto a plane if you knew it had more than a 50 per cent chance of crashing? More to the point: would you put your children on that flight?</a:t>
            </a:r>
          </a:p>
        </p:txBody>
      </p:sp>
    </p:spTree>
    <p:extLst>
      <p:ext uri="{BB962C8B-B14F-4D97-AF65-F5344CB8AC3E}">
        <p14:creationId xmlns:p14="http://schemas.microsoft.com/office/powerpoint/2010/main" val="314930449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D5C0F-6D0E-441F-BC95-7D40D9665D75}"/>
              </a:ext>
            </a:extLst>
          </p:cNvPr>
          <p:cNvSpPr>
            <a:spLocks noGrp="1"/>
          </p:cNvSpPr>
          <p:nvPr>
            <p:ph type="title"/>
          </p:nvPr>
        </p:nvSpPr>
        <p:spPr>
          <a:xfrm>
            <a:off x="188099" y="381000"/>
            <a:ext cx="4278086" cy="6095999"/>
          </a:xfrm>
        </p:spPr>
        <p:txBody>
          <a:bodyPr>
            <a:noAutofit/>
          </a:bodyPr>
          <a:lstStyle/>
          <a:p>
            <a:pPr algn="l"/>
            <a:r>
              <a:rPr lang="en-US" sz="3800" b="1" dirty="0">
                <a:solidFill>
                  <a:srgbClr val="FFFFFF"/>
                </a:solidFill>
                <a:sym typeface="Wingdings" panose="05000000000000000000" pitchFamily="2" charset="2"/>
              </a:rPr>
              <a:t>  </a:t>
            </a:r>
            <a:r>
              <a:rPr lang="en-US" sz="3800" b="1" dirty="0">
                <a:solidFill>
                  <a:srgbClr val="FFFFFF"/>
                </a:solidFill>
              </a:rPr>
              <a:t>Identify the logos (logic, reasons, facts, stats)</a:t>
            </a:r>
            <a:br>
              <a:rPr lang="en-US" sz="3800" dirty="0">
                <a:solidFill>
                  <a:srgbClr val="FFFFFF"/>
                </a:solidFill>
              </a:rPr>
            </a:br>
            <a:br>
              <a:rPr lang="en-US" sz="3800" dirty="0">
                <a:solidFill>
                  <a:srgbClr val="FFFFFF"/>
                </a:solidFill>
              </a:rPr>
            </a:br>
            <a:r>
              <a:rPr lang="en-US" sz="3800" b="1" dirty="0">
                <a:solidFill>
                  <a:srgbClr val="FFFFFF"/>
                </a:solidFill>
                <a:sym typeface="Wingdings" panose="05000000000000000000" pitchFamily="2" charset="2"/>
              </a:rPr>
              <a:t>  </a:t>
            </a:r>
            <a:r>
              <a:rPr lang="en-US" sz="3800" b="1" dirty="0">
                <a:solidFill>
                  <a:srgbClr val="FFFFFF"/>
                </a:solidFill>
              </a:rPr>
              <a:t>Identify the pathos (what feeling is she trying to bring about in the audience?</a:t>
            </a:r>
          </a:p>
        </p:txBody>
      </p:sp>
      <p:sp>
        <p:nvSpPr>
          <p:cNvPr id="4" name="TextBox 3">
            <a:extLst>
              <a:ext uri="{FF2B5EF4-FFF2-40B4-BE49-F238E27FC236}">
                <a16:creationId xmlns:a16="http://schemas.microsoft.com/office/drawing/2014/main" id="{3CB67010-D05F-4298-9EA3-45EA5EEA1355}"/>
              </a:ext>
            </a:extLst>
          </p:cNvPr>
          <p:cNvSpPr txBox="1"/>
          <p:nvPr/>
        </p:nvSpPr>
        <p:spPr>
          <a:xfrm>
            <a:off x="5017477" y="375138"/>
            <a:ext cx="6775938" cy="5632311"/>
          </a:xfrm>
          <a:prstGeom prst="rect">
            <a:avLst/>
          </a:prstGeom>
          <a:noFill/>
        </p:spPr>
        <p:txBody>
          <a:bodyPr wrap="square" rtlCol="0">
            <a:spAutoFit/>
          </a:bodyPr>
          <a:lstStyle/>
          <a:p>
            <a:r>
              <a:rPr lang="en-US" sz="4000" dirty="0"/>
              <a:t>The USA is the biggest carbon polluter in history. It is also the world’s number one producer of oil. And yet, you are also the only nation in the world that has </a:t>
            </a:r>
            <a:r>
              <a:rPr lang="en-US" sz="4000" dirty="0" err="1"/>
              <a:t>signalled</a:t>
            </a:r>
            <a:r>
              <a:rPr lang="en-US" sz="4000" dirty="0"/>
              <a:t> your strong intention to leave the Paris Agreement. Because quote “it was a bad deal for the USA”.</a:t>
            </a:r>
          </a:p>
        </p:txBody>
      </p:sp>
    </p:spTree>
    <p:extLst>
      <p:ext uri="{BB962C8B-B14F-4D97-AF65-F5344CB8AC3E}">
        <p14:creationId xmlns:p14="http://schemas.microsoft.com/office/powerpoint/2010/main" val="126993854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413C24"/>
      </a:dk2>
      <a:lt2>
        <a:srgbClr val="EBEDEF"/>
      </a:lt2>
      <a:accent1>
        <a:srgbClr val="E37A2D"/>
      </a:accent1>
      <a:accent2>
        <a:srgbClr val="B99F18"/>
      </a:accent2>
      <a:accent3>
        <a:srgbClr val="8BB022"/>
      </a:accent3>
      <a:accent4>
        <a:srgbClr val="4CB918"/>
      </a:accent4>
      <a:accent5>
        <a:srgbClr val="25BB32"/>
      </a:accent5>
      <a:accent6>
        <a:srgbClr val="18B96A"/>
      </a:accent6>
      <a:hlink>
        <a:srgbClr val="468DC1"/>
      </a:hlink>
      <a:folHlink>
        <a:srgbClr val="878787"/>
      </a:folHlink>
    </a:clrScheme>
    <a:fontScheme name="Slate">
      <a:majorFont>
        <a:latin typeface="Bookman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98</TotalTime>
  <Words>263</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Bookman Old Style</vt:lpstr>
      <vt:lpstr>Franklin Gothic Book</vt:lpstr>
      <vt:lpstr>Wingdings 2</vt:lpstr>
      <vt:lpstr>SlateVTI</vt:lpstr>
      <vt:lpstr>Review</vt:lpstr>
      <vt:lpstr>PowerPoint Presentation</vt:lpstr>
      <vt:lpstr> Where’s the logos (logic, reasons, facts, stats)?   Why is she bringing it up?</vt:lpstr>
      <vt:lpstr>  Where is the pathos, the emotion?    What emotion is she appealing to?</vt:lpstr>
      <vt:lpstr>  Identify the logos (logic, reasons, facts, stats)    Identify the pathos (what feeling is she trying to bring about in the audience?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REMAR, COLLEEN</dc:creator>
  <cp:lastModifiedBy>REMAR, COLLEEN</cp:lastModifiedBy>
  <cp:revision>4</cp:revision>
  <dcterms:created xsi:type="dcterms:W3CDTF">2019-10-03T12:48:56Z</dcterms:created>
  <dcterms:modified xsi:type="dcterms:W3CDTF">2019-10-03T14:27:47Z</dcterms:modified>
</cp:coreProperties>
</file>